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71" r:id="rId3"/>
    <p:sldId id="272" r:id="rId4"/>
    <p:sldId id="273" r:id="rId5"/>
    <p:sldId id="274" r:id="rId6"/>
    <p:sldId id="275" r:id="rId7"/>
  </p:sldIdLst>
  <p:sldSz cx="12188825" cy="6858000"/>
  <p:notesSz cx="6858000" cy="9144000"/>
  <p:defaultTextStyle>
    <a:defPPr rtl="0">
      <a:defRPr lang="ru-RU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E1AD800-1596-407A-9EBC-F3E418C25567}">
          <p14:sldIdLst>
            <p14:sldId id="257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0452B-3208-4A36-90F9-A46BFFEB6CBF}" type="datetimeFigureOut">
              <a:rPr lang="ru-RU" smtClean="0"/>
              <a:t>08.02.2020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982A6-4BC8-433F-985D-F635F220E3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95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EBA5BD7-F043-4D1B-AA17-CD412FC534DE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67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диагонали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линии снизу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Полилиния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0" name="Полилиния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1" name="Полилиния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/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диагонали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5" name="Замещающий текст 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ru-RU"/>
              <a:t>Вставка рисунка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линии слева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Полилиния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ru"/>
              <a:t>Стиль образца заголовка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ru"/>
              <a:t>Образец текста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14DD1E-5D91-48A3-AD6D-45FBA980D106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571480"/>
            <a:ext cx="12188825" cy="2143140"/>
          </a:xfrm>
        </p:spPr>
        <p:txBody>
          <a:bodyPr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kk-KZ" dirty="0">
                <a:latin typeface="Century Gothic" pitchFamily="34" charset="0"/>
              </a:rPr>
              <a:t>Гражданские бюджеты</a:t>
            </a:r>
            <a:br>
              <a:rPr lang="kk-KZ" dirty="0">
                <a:latin typeface="Century Gothic" pitchFamily="34" charset="0"/>
              </a:rPr>
            </a:br>
            <a:r>
              <a:rPr lang="ru-RU" sz="4000" u="sng" spc="-1" dirty="0">
                <a:latin typeface="Century Gothic" pitchFamily="34" charset="0"/>
              </a:rPr>
              <a:t>на стадии планирования </a:t>
            </a:r>
            <a:endParaRPr lang="ru" dirty="0">
              <a:latin typeface="Century Gothic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2428868"/>
            <a:ext cx="12188825" cy="4143380"/>
          </a:xfrm>
        </p:spPr>
        <p:txBody>
          <a:bodyPr rtlCol="0" anchor="ctr">
            <a:normAutofit/>
          </a:bodyPr>
          <a:lstStyle/>
          <a:p>
            <a:pPr marL="12240" algn="ctr">
              <a:lnSpc>
                <a:spcPct val="100000"/>
              </a:lnSpc>
              <a:spcBef>
                <a:spcPts val="99"/>
              </a:spcBef>
            </a:pPr>
            <a:r>
              <a:rPr lang="ru-RU" i="1" spc="-1" dirty="0">
                <a:solidFill>
                  <a:schemeClr val="tx1"/>
                </a:solidFill>
                <a:latin typeface="Century Gothic" pitchFamily="34" charset="0"/>
              </a:rPr>
              <a:t>ГУ «Аппарат </a:t>
            </a:r>
            <a:r>
              <a:rPr lang="ru-RU" i="1" spc="-1" dirty="0" err="1">
                <a:solidFill>
                  <a:schemeClr val="tx1"/>
                </a:solidFill>
                <a:latin typeface="Century Gothic" pitchFamily="34" charset="0"/>
              </a:rPr>
              <a:t>маслихата</a:t>
            </a:r>
            <a:r>
              <a:rPr lang="ru-RU" i="1" spc="-1" dirty="0">
                <a:solidFill>
                  <a:schemeClr val="tx1"/>
                </a:solidFill>
                <a:latin typeface="Century Gothic" pitchFamily="34" charset="0"/>
              </a:rPr>
              <a:t> города Астана»</a:t>
            </a:r>
          </a:p>
          <a:p>
            <a:pPr marL="12240" algn="ctr">
              <a:lnSpc>
                <a:spcPct val="100000"/>
              </a:lnSpc>
              <a:spcBef>
                <a:spcPts val="99"/>
              </a:spcBef>
            </a:pPr>
            <a:r>
              <a:rPr lang="ru-RU" i="1" spc="-1" dirty="0">
                <a:solidFill>
                  <a:schemeClr val="tx1"/>
                </a:solidFill>
                <a:latin typeface="Century Gothic" pitchFamily="34" charset="0"/>
              </a:rPr>
              <a:t>   на 2019-2021 годы</a:t>
            </a:r>
          </a:p>
          <a:p>
            <a:pPr marL="12240" algn="ctr">
              <a:lnSpc>
                <a:spcPct val="100000"/>
              </a:lnSpc>
              <a:spcBef>
                <a:spcPts val="99"/>
              </a:spcBef>
            </a:pPr>
            <a:r>
              <a:rPr lang="ru-RU" i="1" spc="-1" dirty="0">
                <a:solidFill>
                  <a:schemeClr val="tx1"/>
                </a:solidFill>
                <a:latin typeface="Century Gothic" pitchFamily="34" charset="0"/>
              </a:rPr>
              <a:t>(утверждение бюджета)</a:t>
            </a:r>
            <a:endParaRPr lang="ru-RU" spc="-1" dirty="0">
              <a:solidFill>
                <a:schemeClr val="tx1"/>
              </a:solidFill>
              <a:latin typeface="Century Gothic" pitchFamily="34" charset="0"/>
            </a:endParaRPr>
          </a:p>
          <a:p>
            <a:pPr rtl="0"/>
            <a:endParaRPr lang="ru" sz="320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93752" y="1785926"/>
            <a:ext cx="10185236" cy="3603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indent="520700" algn="just">
              <a:lnSpc>
                <a:spcPct val="100000"/>
              </a:lnSpc>
              <a:spcBef>
                <a:spcPts val="530"/>
              </a:spcBef>
              <a:buFont typeface="Arial" pitchFamily="34" charset="0"/>
              <a:buChar char="•"/>
            </a:pPr>
            <a:r>
              <a:rPr lang="ru-RU" sz="2800" spc="-12" dirty="0">
                <a:latin typeface="Century Gothic" pitchFamily="34" charset="0"/>
              </a:rPr>
              <a:t>Б</a:t>
            </a:r>
            <a:r>
              <a:rPr lang="ru-RU" sz="2800" spc="-55" dirty="0">
                <a:latin typeface="Century Gothic" pitchFamily="34" charset="0"/>
              </a:rPr>
              <a:t>ю</a:t>
            </a:r>
            <a:r>
              <a:rPr lang="ru-RU" sz="2800" spc="4" dirty="0">
                <a:latin typeface="Century Gothic" pitchFamily="34" charset="0"/>
              </a:rPr>
              <a:t>д</a:t>
            </a:r>
            <a:r>
              <a:rPr lang="ru-RU" sz="2800" spc="-7" dirty="0">
                <a:latin typeface="Century Gothic" pitchFamily="34" charset="0"/>
              </a:rPr>
              <a:t>ж</a:t>
            </a:r>
            <a:r>
              <a:rPr lang="ru-RU" sz="2800" spc="-72" dirty="0">
                <a:latin typeface="Century Gothic" pitchFamily="34" charset="0"/>
              </a:rPr>
              <a:t>е</a:t>
            </a:r>
            <a:r>
              <a:rPr lang="ru-RU" sz="2800" spc="-1" dirty="0">
                <a:latin typeface="Century Gothic" pitchFamily="34" charset="0"/>
              </a:rPr>
              <a:t>т ГУ «Аппарат </a:t>
            </a:r>
            <a:r>
              <a:rPr lang="ru-RU" sz="2800" spc="-1" dirty="0" err="1">
                <a:latin typeface="Century Gothic" pitchFamily="34" charset="0"/>
              </a:rPr>
              <a:t>маслихата</a:t>
            </a:r>
            <a:r>
              <a:rPr lang="ru-RU" sz="2800" spc="-1" dirty="0">
                <a:latin typeface="Century Gothic" pitchFamily="34" charset="0"/>
              </a:rPr>
              <a:t> города Астаны» утвер</a:t>
            </a:r>
            <a:r>
              <a:rPr lang="ru-RU" sz="2800" spc="-7" dirty="0">
                <a:latin typeface="Century Gothic" pitchFamily="34" charset="0"/>
              </a:rPr>
              <a:t>ж</a:t>
            </a:r>
            <a:r>
              <a:rPr lang="ru-RU" sz="2800" spc="4" dirty="0">
                <a:latin typeface="Century Gothic" pitchFamily="34" charset="0"/>
              </a:rPr>
              <a:t>де</a:t>
            </a:r>
            <a:r>
              <a:rPr lang="ru-RU" sz="2800" spc="-1" dirty="0">
                <a:latin typeface="Century Gothic" pitchFamily="34" charset="0"/>
              </a:rPr>
              <a:t>н р</a:t>
            </a:r>
            <a:r>
              <a:rPr lang="ru-RU" sz="2800" spc="4" dirty="0">
                <a:latin typeface="Century Gothic" pitchFamily="34" charset="0"/>
              </a:rPr>
              <a:t>е</a:t>
            </a:r>
            <a:r>
              <a:rPr lang="ru-RU" sz="2800" spc="-7" dirty="0">
                <a:latin typeface="Century Gothic" pitchFamily="34" charset="0"/>
              </a:rPr>
              <a:t>ш</a:t>
            </a:r>
            <a:r>
              <a:rPr lang="ru-RU" sz="2800" spc="4" dirty="0">
                <a:latin typeface="Century Gothic" pitchFamily="34" charset="0"/>
              </a:rPr>
              <a:t>е</a:t>
            </a:r>
            <a:r>
              <a:rPr lang="ru-RU" sz="2800" spc="-12" dirty="0">
                <a:latin typeface="Century Gothic" pitchFamily="34" charset="0"/>
              </a:rPr>
              <a:t>н</a:t>
            </a:r>
            <a:r>
              <a:rPr lang="ru-RU" sz="2800" spc="-1" dirty="0">
                <a:latin typeface="Century Gothic" pitchFamily="34" charset="0"/>
              </a:rPr>
              <a:t>и</a:t>
            </a:r>
            <a:r>
              <a:rPr lang="ru-RU" sz="2800" spc="4" dirty="0">
                <a:latin typeface="Century Gothic" pitchFamily="34" charset="0"/>
              </a:rPr>
              <a:t>е</a:t>
            </a:r>
            <a:r>
              <a:rPr lang="ru-RU" sz="2800" spc="-1" dirty="0">
                <a:latin typeface="Century Gothic" pitchFamily="34" charset="0"/>
              </a:rPr>
              <a:t>м </a:t>
            </a:r>
            <a:r>
              <a:rPr lang="ru-RU" sz="2800" spc="9" dirty="0">
                <a:latin typeface="Century Gothic" pitchFamily="34" charset="0"/>
              </a:rPr>
              <a:t>с</a:t>
            </a:r>
            <a:r>
              <a:rPr lang="ru-RU" sz="2800" spc="-21" dirty="0">
                <a:latin typeface="Century Gothic" pitchFamily="34" charset="0"/>
              </a:rPr>
              <a:t>е</a:t>
            </a:r>
            <a:r>
              <a:rPr lang="ru-RU" sz="2800" spc="9" dirty="0">
                <a:latin typeface="Century Gothic" pitchFamily="34" charset="0"/>
              </a:rPr>
              <a:t>с</a:t>
            </a:r>
            <a:r>
              <a:rPr lang="ru-RU" sz="2800" spc="-15" dirty="0">
                <a:latin typeface="Century Gothic" pitchFamily="34" charset="0"/>
              </a:rPr>
              <a:t>с</a:t>
            </a:r>
            <a:r>
              <a:rPr lang="ru-RU" sz="2800" spc="-1" dirty="0">
                <a:latin typeface="Century Gothic" pitchFamily="34" charset="0"/>
              </a:rPr>
              <a:t>ии </a:t>
            </a:r>
            <a:r>
              <a:rPr lang="ru-RU" sz="2800" spc="-15" dirty="0" err="1">
                <a:latin typeface="Century Gothic" pitchFamily="34" charset="0"/>
              </a:rPr>
              <a:t>маслихата</a:t>
            </a:r>
            <a:r>
              <a:rPr lang="ru-RU" sz="2800" spc="-15" dirty="0">
                <a:latin typeface="Century Gothic" pitchFamily="34" charset="0"/>
              </a:rPr>
              <a:t> города </a:t>
            </a:r>
            <a:br>
              <a:rPr lang="ru-RU" sz="2800" spc="-15" dirty="0">
                <a:latin typeface="Century Gothic" pitchFamily="34" charset="0"/>
              </a:rPr>
            </a:br>
            <a:r>
              <a:rPr lang="ru-RU" sz="2800" spc="-15" dirty="0">
                <a:latin typeface="Century Gothic" pitchFamily="34" charset="0"/>
              </a:rPr>
              <a:t>Астаны </a:t>
            </a:r>
            <a:r>
              <a:rPr lang="ru-RU" sz="2800" spc="-26" dirty="0">
                <a:latin typeface="Century Gothic" pitchFamily="34" charset="0"/>
              </a:rPr>
              <a:t>от 12</a:t>
            </a:r>
            <a:r>
              <a:rPr lang="ru-RU" sz="2800" spc="-1" dirty="0">
                <a:latin typeface="Century Gothic" pitchFamily="34" charset="0"/>
              </a:rPr>
              <a:t> </a:t>
            </a:r>
            <a:r>
              <a:rPr lang="ru-RU" sz="2800" spc="4" dirty="0">
                <a:latin typeface="Century Gothic" pitchFamily="34" charset="0"/>
              </a:rPr>
              <a:t>декабря</a:t>
            </a:r>
            <a:r>
              <a:rPr lang="ru-RU" sz="2800" spc="43" dirty="0">
                <a:latin typeface="Century Gothic" pitchFamily="34" charset="0"/>
              </a:rPr>
              <a:t> </a:t>
            </a:r>
            <a:r>
              <a:rPr lang="ru-RU" sz="2800" spc="-1" dirty="0">
                <a:latin typeface="Century Gothic" pitchFamily="34" charset="0"/>
              </a:rPr>
              <a:t>2018</a:t>
            </a:r>
            <a:r>
              <a:rPr lang="ru-RU" sz="2800" spc="-35" dirty="0">
                <a:latin typeface="Century Gothic" pitchFamily="34" charset="0"/>
              </a:rPr>
              <a:t> </a:t>
            </a:r>
            <a:r>
              <a:rPr lang="ru-RU" sz="2800" spc="-26" dirty="0">
                <a:latin typeface="Century Gothic" pitchFamily="34" charset="0"/>
              </a:rPr>
              <a:t>года </a:t>
            </a:r>
            <a:r>
              <a:rPr lang="ru-RU" sz="2800" spc="-1" dirty="0">
                <a:latin typeface="Century Gothic" pitchFamily="34" charset="0"/>
              </a:rPr>
              <a:t>№333/42-</a:t>
            </a:r>
            <a:r>
              <a:rPr lang="en-US" sz="2800" spc="-1" dirty="0">
                <a:latin typeface="Century Gothic" pitchFamily="34" charset="0"/>
              </a:rPr>
              <a:t>VI</a:t>
            </a:r>
            <a:r>
              <a:rPr lang="ru-RU" sz="2800" spc="-1" dirty="0">
                <a:latin typeface="Century Gothic" pitchFamily="34" charset="0"/>
              </a:rPr>
              <a:t> </a:t>
            </a:r>
            <a:br>
              <a:rPr lang="ru-RU" sz="2800" spc="-1" dirty="0">
                <a:latin typeface="Century Gothic" pitchFamily="34" charset="0"/>
              </a:rPr>
            </a:br>
            <a:r>
              <a:rPr lang="ru-RU" sz="2800" spc="-1" dirty="0">
                <a:latin typeface="Century Gothic" pitchFamily="34" charset="0"/>
              </a:rPr>
              <a:t>«О бюджете города Астаны на 2019-2021 годы».</a:t>
            </a:r>
          </a:p>
          <a:p>
            <a:pPr marL="11113" indent="520700" algn="just">
              <a:lnSpc>
                <a:spcPct val="100000"/>
              </a:lnSpc>
              <a:spcBef>
                <a:spcPts val="530"/>
              </a:spcBef>
              <a:buFont typeface="Arial" pitchFamily="34" charset="0"/>
              <a:buChar char="•"/>
            </a:pPr>
            <a:r>
              <a:rPr lang="ru-RU" sz="2800" spc="-15" dirty="0">
                <a:latin typeface="Century Gothic" pitchFamily="34" charset="0"/>
              </a:rPr>
              <a:t>Бюджетные </a:t>
            </a:r>
            <a:r>
              <a:rPr lang="ru-RU" sz="2800" spc="-1" dirty="0">
                <a:latin typeface="Century Gothic" pitchFamily="34" charset="0"/>
              </a:rPr>
              <a:t>программы ГУ «Аппарат </a:t>
            </a:r>
            <a:r>
              <a:rPr lang="ru-RU" sz="2800" spc="-1" dirty="0" err="1">
                <a:latin typeface="Century Gothic" pitchFamily="34" charset="0"/>
              </a:rPr>
              <a:t>маслихата</a:t>
            </a:r>
            <a:r>
              <a:rPr lang="ru-RU" sz="2800" spc="-1" dirty="0">
                <a:latin typeface="Century Gothic" pitchFamily="34" charset="0"/>
              </a:rPr>
              <a:t> города Астаны» </a:t>
            </a:r>
            <a:r>
              <a:rPr lang="ru-RU" sz="2800" spc="-7" dirty="0">
                <a:latin typeface="Century Gothic" pitchFamily="34" charset="0"/>
              </a:rPr>
              <a:t>утверждены распоряжением  </a:t>
            </a:r>
            <a:br>
              <a:rPr lang="ru-RU" sz="2800" spc="-7" dirty="0">
                <a:latin typeface="Century Gothic" pitchFamily="34" charset="0"/>
              </a:rPr>
            </a:br>
            <a:r>
              <a:rPr lang="ru-RU" sz="2800" spc="-15" dirty="0">
                <a:latin typeface="Century Gothic" pitchFamily="34" charset="0"/>
              </a:rPr>
              <a:t>секретаря </a:t>
            </a:r>
            <a:r>
              <a:rPr lang="ru-RU" sz="2800" spc="-15" dirty="0" err="1">
                <a:latin typeface="Century Gothic" pitchFamily="34" charset="0"/>
              </a:rPr>
              <a:t>маслихата</a:t>
            </a:r>
            <a:r>
              <a:rPr lang="ru-RU" sz="2800" spc="-15" dirty="0">
                <a:latin typeface="Century Gothic" pitchFamily="34" charset="0"/>
              </a:rPr>
              <a:t> города Астана </a:t>
            </a:r>
            <a:br>
              <a:rPr lang="ru-RU" sz="2800" spc="-15" dirty="0">
                <a:latin typeface="Century Gothic" pitchFamily="34" charset="0"/>
              </a:rPr>
            </a:br>
            <a:r>
              <a:rPr lang="ru-RU" sz="2800" spc="-26" dirty="0">
                <a:latin typeface="Century Gothic" pitchFamily="34" charset="0"/>
              </a:rPr>
              <a:t>от </a:t>
            </a:r>
            <a:r>
              <a:rPr lang="ru-RU" sz="2800" spc="-1" dirty="0">
                <a:latin typeface="Century Gothic" pitchFamily="34" charset="0"/>
              </a:rPr>
              <a:t>28 </a:t>
            </a:r>
            <a:r>
              <a:rPr lang="ru-RU" sz="2800" spc="4" dirty="0">
                <a:latin typeface="Century Gothic" pitchFamily="34" charset="0"/>
              </a:rPr>
              <a:t>декабря </a:t>
            </a:r>
            <a:r>
              <a:rPr lang="ru-RU" sz="2800" spc="-1" dirty="0">
                <a:latin typeface="Century Gothic" pitchFamily="34" charset="0"/>
              </a:rPr>
              <a:t>2018 </a:t>
            </a:r>
            <a:r>
              <a:rPr lang="ru-RU" sz="2800" spc="-26" dirty="0">
                <a:latin typeface="Century Gothic" pitchFamily="34" charset="0"/>
              </a:rPr>
              <a:t>года </a:t>
            </a:r>
            <a:r>
              <a:rPr lang="ru-RU" sz="2800" spc="-1" dirty="0">
                <a:latin typeface="Century Gothic" pitchFamily="34" charset="0"/>
              </a:rPr>
              <a:t>№</a:t>
            </a:r>
            <a:r>
              <a:rPr lang="ru-RU" sz="2800" spc="-52" dirty="0">
                <a:latin typeface="Century Gothic" pitchFamily="34" charset="0"/>
              </a:rPr>
              <a:t> 105-р</a:t>
            </a:r>
            <a:r>
              <a:rPr lang="ru-RU" sz="2800" spc="-1" dirty="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spc="-1" dirty="0">
                <a:latin typeface="Century Gothic" pitchFamily="34" charset="0"/>
              </a:rPr>
              <a:t>Бюджетная </a:t>
            </a:r>
            <a:r>
              <a:rPr lang="ru-RU" sz="2000" spc="-7" dirty="0">
                <a:latin typeface="Century Gothic" pitchFamily="34" charset="0"/>
              </a:rPr>
              <a:t>программа </a:t>
            </a:r>
            <a:r>
              <a:rPr lang="ru-RU" sz="2000" spc="-1" dirty="0">
                <a:latin typeface="Century Gothic" pitchFamily="34" charset="0"/>
              </a:rPr>
              <a:t> 001 </a:t>
            </a:r>
            <a:br>
              <a:rPr lang="ru-RU" sz="2000" spc="-1" dirty="0">
                <a:latin typeface="Century Gothic" pitchFamily="34" charset="0"/>
              </a:rPr>
            </a:br>
            <a:r>
              <a:rPr lang="ru-RU" sz="2000" b="1" spc="-12" dirty="0">
                <a:latin typeface="Century Gothic" pitchFamily="34" charset="0"/>
              </a:rPr>
              <a:t>«</a:t>
            </a:r>
            <a:r>
              <a:rPr lang="ru-RU" sz="2000" b="1" dirty="0">
                <a:latin typeface="Century Gothic" pitchFamily="34" charset="0"/>
              </a:rPr>
              <a:t>Услуги по обеспечению деятельности </a:t>
            </a:r>
            <a:r>
              <a:rPr lang="ru-RU" sz="2000" b="1" dirty="0" err="1">
                <a:latin typeface="Century Gothic" pitchFamily="34" charset="0"/>
              </a:rPr>
              <a:t>маслихата</a:t>
            </a:r>
            <a:r>
              <a:rPr lang="ru-RU" sz="2000" b="1" dirty="0">
                <a:latin typeface="Century Gothic" pitchFamily="34" charset="0"/>
              </a:rPr>
              <a:t> города </a:t>
            </a:r>
            <a:br>
              <a:rPr lang="ru-RU" sz="2000" b="1" dirty="0">
                <a:latin typeface="Century Gothic" pitchFamily="34" charset="0"/>
              </a:rPr>
            </a:br>
            <a:r>
              <a:rPr lang="ru-RU" sz="2000" b="1" dirty="0">
                <a:latin typeface="Century Gothic" pitchFamily="34" charset="0"/>
              </a:rPr>
              <a:t>республиканского значения, столицы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93752" y="1643051"/>
          <a:ext cx="10072757" cy="464347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928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7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5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4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57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57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346">
                <a:tc gridSpan="7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latin typeface="Century Gothic" pitchFamily="34" charset="0"/>
                        </a:rPr>
                        <a:t>Показатели прямого результата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3320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latin typeface="Century Gothic" pitchFamily="34" charset="0"/>
                        </a:rPr>
                        <a:t>Показатели прямого результата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noProof="0" dirty="0">
                          <a:latin typeface="Century Gothic" pitchFamily="34" charset="0"/>
                        </a:rPr>
                        <a:t>Единица измерения</a:t>
                      </a:r>
                      <a:endParaRPr lang="ru-RU" sz="24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latin typeface="Century Gothic" pitchFamily="34" charset="0"/>
                        </a:rPr>
                        <a:t>Отчетный год</a:t>
                      </a:r>
                      <a:endParaRPr lang="ru-RU" sz="240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latin typeface="Century Gothic" pitchFamily="34" charset="0"/>
                        </a:rPr>
                        <a:t>План текущего года</a:t>
                      </a:r>
                      <a:endParaRPr lang="ru-RU" sz="240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gridSpan="3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noProof="0" dirty="0">
                          <a:latin typeface="Century Gothic" pitchFamily="34" charset="0"/>
                        </a:rPr>
                        <a:t>Плановый период</a:t>
                      </a:r>
                      <a:endParaRPr lang="ru-RU" sz="24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3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2017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2018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2019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2020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2021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4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latin typeface="Century Gothic" pitchFamily="34" charset="0"/>
                        </a:rPr>
                        <a:t>Содержание аппарата </a:t>
                      </a:r>
                      <a:r>
                        <a:rPr lang="ru-RU" sz="1800" dirty="0" err="1">
                          <a:latin typeface="Century Gothic" pitchFamily="34" charset="0"/>
                        </a:rPr>
                        <a:t>маслихата</a:t>
                      </a:r>
                      <a:r>
                        <a:rPr lang="ru-RU" sz="1800" dirty="0">
                          <a:latin typeface="Century Gothic" pitchFamily="34" charset="0"/>
                        </a:rPr>
                        <a:t> города </a:t>
                      </a:r>
                      <a:br>
                        <a:rPr lang="ru-RU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Астаны с целью  выполнения</a:t>
                      </a:r>
                      <a:r>
                        <a:rPr lang="ru-RU" sz="1800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ru-RU" sz="1800" dirty="0">
                          <a:latin typeface="Century Gothic" pitchFamily="34" charset="0"/>
                        </a:rPr>
                        <a:t>возложенных функций в пределах штатной численности</a:t>
                      </a: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latin typeface="Century Gothic" pitchFamily="34" charset="0"/>
                        </a:rPr>
                        <a:t>Штатных единиц</a:t>
                      </a: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entury Gothic" pitchFamily="34" charset="0"/>
                        </a:rPr>
                        <a:t>6</a:t>
                      </a: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entury Gothic" pitchFamily="34" charset="0"/>
                        </a:rPr>
                        <a:t>          6</a:t>
                      </a:r>
                      <a:endParaRPr lang="ru-RU" sz="240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entury Gothic" pitchFamily="34" charset="0"/>
                        </a:rPr>
                        <a:t>6</a:t>
                      </a:r>
                      <a:endParaRPr lang="ru-RU" sz="240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entury Gothic" pitchFamily="34" charset="0"/>
                        </a:rPr>
                        <a:t>6</a:t>
                      </a:r>
                      <a:endParaRPr lang="ru-RU" sz="240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entury Gothic" pitchFamily="34" charset="0"/>
                        </a:rPr>
                        <a:t>6</a:t>
                      </a: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000" spc="-1" dirty="0">
                <a:latin typeface="Century Gothic" pitchFamily="34" charset="0"/>
              </a:rPr>
              <a:t>Бюджетная </a:t>
            </a:r>
            <a:r>
              <a:rPr lang="ru-RU" sz="2000" spc="-7" dirty="0">
                <a:latin typeface="Century Gothic" pitchFamily="34" charset="0"/>
              </a:rPr>
              <a:t>программа </a:t>
            </a:r>
            <a:r>
              <a:rPr lang="ru-RU" sz="2000" spc="-1" dirty="0">
                <a:latin typeface="Century Gothic" pitchFamily="34" charset="0"/>
              </a:rPr>
              <a:t> </a:t>
            </a:r>
            <a:br>
              <a:rPr lang="ru-RU" sz="2000" spc="-1" dirty="0">
                <a:latin typeface="Century Gothic" pitchFamily="34" charset="0"/>
              </a:rPr>
            </a:br>
            <a:r>
              <a:rPr lang="ru-RU" sz="2000" spc="-1" dirty="0">
                <a:latin typeface="Century Gothic" pitchFamily="34" charset="0"/>
              </a:rPr>
              <a:t>001 </a:t>
            </a:r>
            <a:r>
              <a:rPr lang="ru-RU" sz="2000" b="1" spc="-12" dirty="0">
                <a:latin typeface="Century Gothic" pitchFamily="34" charset="0"/>
              </a:rPr>
              <a:t>«</a:t>
            </a:r>
            <a:r>
              <a:rPr lang="ru-RU" sz="2000" b="1" dirty="0">
                <a:latin typeface="Century Gothic" pitchFamily="34" charset="0"/>
              </a:rPr>
              <a:t>Услуги по обеспечению деятельности </a:t>
            </a:r>
            <a:r>
              <a:rPr lang="ru-RU" sz="2000" b="1" dirty="0" err="1">
                <a:latin typeface="Century Gothic" pitchFamily="34" charset="0"/>
              </a:rPr>
              <a:t>маслихата</a:t>
            </a:r>
            <a:r>
              <a:rPr lang="ru-RU" sz="2000" b="1" dirty="0">
                <a:latin typeface="Century Gothic" pitchFamily="34" charset="0"/>
              </a:rPr>
              <a:t> города республиканского значения, столицы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93751" y="1643051"/>
          <a:ext cx="10072759" cy="464346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48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23387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noProof="0" dirty="0">
                          <a:latin typeface="Century Gothic" pitchFamily="34" charset="0"/>
                        </a:rPr>
                        <a:t>Расходы по бюджетной подпрограмме </a:t>
                      </a:r>
                      <a:endParaRPr lang="ru-RU" sz="24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noProof="0" dirty="0">
                          <a:latin typeface="Century Gothic" pitchFamily="34" charset="0"/>
                        </a:rPr>
                        <a:t>Единица измерения</a:t>
                      </a:r>
                      <a:endParaRPr lang="ru-RU" sz="240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latin typeface="Century Gothic" pitchFamily="34" charset="0"/>
                        </a:rPr>
                        <a:t>Отчетный год</a:t>
                      </a:r>
                      <a:endParaRPr lang="ru-RU" sz="240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latin typeface="Century Gothic" pitchFamily="34" charset="0"/>
                        </a:rPr>
                        <a:t>План текущего года</a:t>
                      </a:r>
                      <a:endParaRPr lang="ru-RU" sz="240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gridSpan="3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latin typeface="Century Gothic" pitchFamily="34" charset="0"/>
                        </a:rPr>
                        <a:t>Плановый период</a:t>
                      </a:r>
                      <a:endParaRPr lang="ru-RU" sz="240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3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2017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2018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2019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2020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2021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latin typeface="Century Gothic" pitchFamily="34" charset="0"/>
                        </a:rPr>
                        <a:t>За счет средств местного бюджета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latin typeface="Century Gothic" pitchFamily="34" charset="0"/>
                        </a:rPr>
                        <a:t>Тыс.тенге</a:t>
                      </a: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Consolas"/>
                          <a:cs typeface="Times New Roman"/>
                        </a:rPr>
                        <a:t>114 397,0</a:t>
                      </a:r>
                      <a:endParaRPr lang="ru-RU" sz="1800" b="0" dirty="0">
                        <a:latin typeface="Consolas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Consolas"/>
                          <a:cs typeface="Times New Roman"/>
                        </a:rPr>
                        <a:t>115 683,0</a:t>
                      </a:r>
                      <a:endParaRPr lang="ru-RU" sz="1800" b="0" dirty="0">
                        <a:latin typeface="Consolas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Consolas"/>
                          <a:cs typeface="Times New Roman"/>
                        </a:rPr>
                        <a:t>147 318,0</a:t>
                      </a:r>
                      <a:endParaRPr lang="ru-RU" sz="1800" b="0" dirty="0">
                        <a:latin typeface="Consolas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Consolas"/>
                          <a:cs typeface="Times New Roman"/>
                        </a:rPr>
                        <a:t>150 658,0</a:t>
                      </a:r>
                      <a:endParaRPr lang="ru-RU" sz="1800" b="0" dirty="0">
                        <a:latin typeface="Consolas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Consolas"/>
                          <a:cs typeface="Times New Roman"/>
                        </a:rPr>
                        <a:t>153</a:t>
                      </a:r>
                      <a:r>
                        <a:rPr lang="ru-RU" sz="1800" b="0" baseline="0" dirty="0">
                          <a:latin typeface="Times New Roman"/>
                          <a:ea typeface="Consolas"/>
                          <a:cs typeface="Times New Roman"/>
                        </a:rPr>
                        <a:t> </a:t>
                      </a:r>
                      <a:r>
                        <a:rPr lang="ru-RU" sz="1800" b="0" dirty="0">
                          <a:latin typeface="Times New Roman"/>
                          <a:ea typeface="Consolas"/>
                          <a:cs typeface="Times New Roman"/>
                        </a:rPr>
                        <a:t>549,0</a:t>
                      </a:r>
                      <a:endParaRPr lang="ru-RU" sz="1800" b="0" dirty="0">
                        <a:latin typeface="Consolas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387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latin typeface="Century Gothic" pitchFamily="34" charset="0"/>
                        </a:rPr>
                        <a:t>Итого расходы по бюджетной подпрограмме</a:t>
                      </a:r>
                      <a:endParaRPr lang="ru-RU" sz="240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latin typeface="Century Gothic" pitchFamily="34" charset="0"/>
                        </a:rPr>
                        <a:t>Т</a:t>
                      </a:r>
                      <a:r>
                        <a:rPr lang="en-US" sz="1800" dirty="0" err="1">
                          <a:latin typeface="Century Gothic" pitchFamily="34" charset="0"/>
                        </a:rPr>
                        <a:t>ыс</a:t>
                      </a:r>
                      <a:r>
                        <a:rPr lang="kk-KZ" sz="1800" dirty="0">
                          <a:latin typeface="Century Gothic" pitchFamily="34" charset="0"/>
                        </a:rPr>
                        <a:t>.</a:t>
                      </a:r>
                      <a:r>
                        <a:rPr lang="en-US" sz="1800" dirty="0" err="1">
                          <a:latin typeface="Century Gothic" pitchFamily="34" charset="0"/>
                        </a:rPr>
                        <a:t>тенге</a:t>
                      </a: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Consolas"/>
                          <a:cs typeface="Times New Roman"/>
                        </a:rPr>
                        <a:t>114 397,0</a:t>
                      </a:r>
                      <a:endParaRPr lang="ru-RU" sz="1800" b="0" dirty="0">
                        <a:latin typeface="Consolas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Consolas"/>
                          <a:cs typeface="Times New Roman"/>
                        </a:rPr>
                        <a:t>115 683,0</a:t>
                      </a:r>
                      <a:endParaRPr lang="ru-RU" sz="1800" b="0" dirty="0">
                        <a:latin typeface="Consolas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Consolas"/>
                          <a:cs typeface="Times New Roman"/>
                        </a:rPr>
                        <a:t>147 318,0</a:t>
                      </a:r>
                      <a:endParaRPr lang="ru-RU" sz="1800" b="0" dirty="0">
                        <a:latin typeface="Consolas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Consolas"/>
                          <a:cs typeface="Times New Roman"/>
                        </a:rPr>
                        <a:t>150 658,0</a:t>
                      </a:r>
                      <a:endParaRPr lang="ru-RU" sz="1800" b="0" dirty="0">
                        <a:latin typeface="Consolas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Consolas"/>
                          <a:cs typeface="Times New Roman"/>
                        </a:rPr>
                        <a:t>153 549,0</a:t>
                      </a:r>
                      <a:endParaRPr lang="ru-RU" sz="1800" b="0" dirty="0">
                        <a:latin typeface="Consolas"/>
                        <a:ea typeface="Consolas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000" spc="-1" dirty="0">
                <a:latin typeface="Century Gothic" pitchFamily="34" charset="0"/>
              </a:rPr>
              <a:t>Бюджетная </a:t>
            </a:r>
            <a:r>
              <a:rPr lang="ru-RU" sz="2000" spc="-7" dirty="0">
                <a:latin typeface="Century Gothic" pitchFamily="34" charset="0"/>
              </a:rPr>
              <a:t>программа </a:t>
            </a:r>
            <a:r>
              <a:rPr lang="ru-RU" sz="2000" spc="-1" dirty="0">
                <a:latin typeface="Century Gothic" pitchFamily="34" charset="0"/>
              </a:rPr>
              <a:t> 003 </a:t>
            </a:r>
            <a:br>
              <a:rPr lang="ru-RU" sz="2000" spc="-1" dirty="0">
                <a:latin typeface="Century Gothic" pitchFamily="34" charset="0"/>
              </a:rPr>
            </a:br>
            <a:r>
              <a:rPr lang="ru-RU" sz="2000" b="1" dirty="0">
                <a:latin typeface="Century Gothic" pitchFamily="34" charset="0"/>
              </a:rPr>
              <a:t>«Капитальные расходы государственного органа»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93753" y="1643050"/>
          <a:ext cx="10072757" cy="471490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64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8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1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1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11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153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entury Gothic" pitchFamily="34" charset="0"/>
                        </a:rPr>
                        <a:t>Показатели прямого результата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8233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noProof="0" dirty="0">
                          <a:latin typeface="Century Gothic" pitchFamily="34" charset="0"/>
                        </a:rPr>
                        <a:t>Показатели прямого результата</a:t>
                      </a:r>
                      <a:endParaRPr lang="ru-RU" sz="2400" b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noProof="0" dirty="0">
                          <a:latin typeface="Century Gothic" pitchFamily="34" charset="0"/>
                        </a:rPr>
                        <a:t>Единица измерения</a:t>
                      </a:r>
                      <a:endParaRPr lang="ru-RU" sz="2400" b="0" noProof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latin typeface="Century Gothic" pitchFamily="34" charset="0"/>
                        </a:rPr>
                        <a:t>Отчетный год</a:t>
                      </a:r>
                      <a:endParaRPr lang="ru-RU" sz="2400" b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latin typeface="Century Gothic" pitchFamily="34" charset="0"/>
                        </a:rPr>
                        <a:t>План текущего года</a:t>
                      </a:r>
                      <a:endParaRPr lang="ru-RU" sz="2400" b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 gridSpan="3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latin typeface="Century Gothic" pitchFamily="34" charset="0"/>
                        </a:rPr>
                        <a:t>Плановый период</a:t>
                      </a:r>
                      <a:endParaRPr lang="ru-RU" sz="2400" b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2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2017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b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2018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b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2019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b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2020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b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2021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b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25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latin typeface="Century Gothic" pitchFamily="34" charset="0"/>
                        </a:rPr>
                        <a:t>Количество приобретаемых основных средств</a:t>
                      </a: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entury Gothic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entury Gothic" pitchFamily="34" charset="0"/>
                        </a:rPr>
                        <a:t>      штук</a:t>
                      </a:r>
                      <a:br>
                        <a:rPr lang="ru-RU" sz="1800" dirty="0">
                          <a:latin typeface="Century Gothic" pitchFamily="34" charset="0"/>
                        </a:rPr>
                      </a:b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000" spc="-1" dirty="0">
                <a:latin typeface="Century Gothic" pitchFamily="34" charset="0"/>
              </a:rPr>
              <a:t>Бюджетная </a:t>
            </a:r>
            <a:r>
              <a:rPr lang="ru-RU" sz="2000" spc="-7" dirty="0">
                <a:latin typeface="Century Gothic" pitchFamily="34" charset="0"/>
              </a:rPr>
              <a:t>программа </a:t>
            </a:r>
            <a:r>
              <a:rPr lang="ru-RU" sz="2000" spc="-1" dirty="0">
                <a:latin typeface="Century Gothic" pitchFamily="34" charset="0"/>
              </a:rPr>
              <a:t> 003 </a:t>
            </a:r>
            <a:br>
              <a:rPr lang="ru-RU" sz="2000" spc="-1" dirty="0">
                <a:latin typeface="Century Gothic" pitchFamily="34" charset="0"/>
              </a:rPr>
            </a:br>
            <a:r>
              <a:rPr lang="ru-RU" sz="2000" b="1" dirty="0">
                <a:latin typeface="Century Gothic" pitchFamily="34" charset="0"/>
              </a:rPr>
              <a:t>«Капитальные расходы государственного органа»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93751" y="1643051"/>
          <a:ext cx="10072760" cy="471490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28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8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1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11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11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153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entury Gothic" pitchFamily="34" charset="0"/>
                        </a:rPr>
                        <a:t>Расходы по бюджетной программе, всего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8233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latin typeface="Century Gothic" pitchFamily="34" charset="0"/>
                        </a:rPr>
                        <a:t>Расходы</a:t>
                      </a:r>
                      <a:r>
                        <a:rPr lang="en-US" sz="1800" dirty="0">
                          <a:latin typeface="Century Gothic" pitchFamily="34" charset="0"/>
                        </a:rPr>
                        <a:t> </a:t>
                      </a:r>
                      <a:r>
                        <a:rPr lang="en-US" sz="1800" dirty="0" err="1">
                          <a:latin typeface="Century Gothic" pitchFamily="34" charset="0"/>
                        </a:rPr>
                        <a:t>по</a:t>
                      </a:r>
                      <a:r>
                        <a:rPr lang="en-US" sz="1800" dirty="0">
                          <a:latin typeface="Century Gothic" pitchFamily="34" charset="0"/>
                        </a:rPr>
                        <a:t> </a:t>
                      </a:r>
                      <a:r>
                        <a:rPr lang="en-US" sz="1800" dirty="0" err="1">
                          <a:latin typeface="Century Gothic" pitchFamily="34" charset="0"/>
                        </a:rPr>
                        <a:t>бюджетной</a:t>
                      </a:r>
                      <a:r>
                        <a:rPr lang="en-US" sz="1800" dirty="0">
                          <a:latin typeface="Century Gothic" pitchFamily="34" charset="0"/>
                        </a:rPr>
                        <a:t> </a:t>
                      </a:r>
                      <a:r>
                        <a:rPr lang="en-US" sz="1800" dirty="0" err="1">
                          <a:latin typeface="Century Gothic" pitchFamily="34" charset="0"/>
                        </a:rPr>
                        <a:t>подпрограмме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latin typeface="Century Gothic" pitchFamily="34" charset="0"/>
                        </a:rPr>
                        <a:t>Единица</a:t>
                      </a:r>
                      <a:r>
                        <a:rPr lang="en-US" sz="1800" dirty="0">
                          <a:latin typeface="Century Gothic" pitchFamily="34" charset="0"/>
                        </a:rPr>
                        <a:t> </a:t>
                      </a:r>
                      <a:r>
                        <a:rPr lang="en-US" sz="1800" dirty="0" err="1">
                          <a:latin typeface="Century Gothic" pitchFamily="34" charset="0"/>
                        </a:rPr>
                        <a:t>измерения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latin typeface="Century Gothic" pitchFamily="34" charset="0"/>
                        </a:rPr>
                        <a:t>Отчетный год</a:t>
                      </a:r>
                      <a:endParaRPr lang="ru-RU" sz="2400" b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latin typeface="Century Gothic" pitchFamily="34" charset="0"/>
                        </a:rPr>
                        <a:t>План текущего года</a:t>
                      </a:r>
                      <a:endParaRPr lang="ru-RU" sz="2400" b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 gridSpan="3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latin typeface="Century Gothic" pitchFamily="34" charset="0"/>
                        </a:rPr>
                        <a:t>Плановый период</a:t>
                      </a:r>
                      <a:endParaRPr lang="ru-RU" sz="2400" b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2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2017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b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2018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b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2019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b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2020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b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US" sz="1800" dirty="0">
                          <a:latin typeface="Century Gothic" pitchFamily="34" charset="0"/>
                        </a:rPr>
                      </a:br>
                      <a:r>
                        <a:rPr lang="ru-RU" sz="1800" dirty="0">
                          <a:latin typeface="Century Gothic" pitchFamily="34" charset="0"/>
                        </a:rPr>
                        <a:t>2021 год</a:t>
                      </a:r>
                      <a:br>
                        <a:rPr lang="en-US" sz="1800" dirty="0">
                          <a:latin typeface="Century Gothic" pitchFamily="34" charset="0"/>
                        </a:rPr>
                      </a:br>
                      <a:endParaRPr lang="ru-RU" sz="2400" b="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2568">
                <a:tc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latin typeface="Century Gothic" pitchFamily="34" charset="0"/>
                        </a:rPr>
                        <a:t>Итого расходы по бюджетной подпрограмме</a:t>
                      </a:r>
                      <a:endParaRPr lang="ru-RU" sz="240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latin typeface="Century Gothic" pitchFamily="34" charset="0"/>
                        </a:rPr>
                        <a:t>Тыс</a:t>
                      </a:r>
                      <a:r>
                        <a:rPr lang="kk-KZ" sz="1800" dirty="0">
                          <a:latin typeface="Century Gothic" pitchFamily="34" charset="0"/>
                        </a:rPr>
                        <a:t>.</a:t>
                      </a:r>
                      <a:r>
                        <a:rPr lang="kk-KZ" sz="1800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en-US" sz="1800" dirty="0" err="1">
                          <a:latin typeface="Century Gothic" pitchFamily="34" charset="0"/>
                        </a:rPr>
                        <a:t>тенге</a:t>
                      </a:r>
                      <a:endParaRPr lang="ru-RU" sz="2400" dirty="0">
                        <a:solidFill>
                          <a:schemeClr val="tx1"/>
                        </a:solidFill>
                        <a:latin typeface="Century Gothic" pitchFamily="34" charset="0"/>
                        <a:ea typeface="Consola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535,0</a:t>
                      </a:r>
                      <a:br>
                        <a:rPr lang="en-US" sz="1800"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</a:br>
                      <a:endParaRPr lang="ru-RU" sz="1800"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1852,0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    612,0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655,0</a:t>
                      </a:r>
                      <a:br>
                        <a:rPr lang="en-US" sz="1800" dirty="0"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</a:br>
                      <a:endParaRPr lang="ru-RU" sz="1800" dirty="0"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701,0</a:t>
                      </a:r>
                      <a:br>
                        <a:rPr lang="en-US" sz="1800" dirty="0"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</a:br>
                      <a:endParaRPr lang="ru-RU" sz="1800" dirty="0"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Тема1" id="{59CEAE67-39BD-4A34-99DD-92F018A672F6}" vid="{187AF816-663D-490F-A9D1-D78F09BD5E1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</TotalTime>
  <Words>177</Words>
  <Application>Microsoft Office PowerPoint</Application>
  <PresentationFormat>Произвольный</PresentationFormat>
  <Paragraphs>93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Consolas</vt:lpstr>
      <vt:lpstr>Times New Roman</vt:lpstr>
      <vt:lpstr>Тема1</vt:lpstr>
      <vt:lpstr>Гражданские бюджеты на стадии планирования </vt:lpstr>
      <vt:lpstr>Презентация PowerPoint</vt:lpstr>
      <vt:lpstr>Бюджетная программа  001  «Услуги по обеспечению деятельности маслихата города  республиканского значения, столицы</vt:lpstr>
      <vt:lpstr>Бюджетная программа   001 «Услуги по обеспечению деятельности маслихата города республиканского значения, столицы</vt:lpstr>
      <vt:lpstr>Бюджетная программа  003  «Капитальные расходы государственного органа»</vt:lpstr>
      <vt:lpstr>Бюджетная программа  003  «Капитальные расходы государственного органа»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Гражданские бюджеты на стадии планирования </dc:title>
  <dc:creator>Пользователь</dc:creator>
  <cp:lastModifiedBy>Пользователь</cp:lastModifiedBy>
  <cp:revision>1</cp:revision>
  <dcterms:created xsi:type="dcterms:W3CDTF">2020-02-08T06:51:52Z</dcterms:created>
  <dcterms:modified xsi:type="dcterms:W3CDTF">2020-02-08T06:53:48Z</dcterms:modified>
</cp:coreProperties>
</file>